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068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73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644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86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871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686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12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499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048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998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046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9714-5D19-4717-A45A-BE047287B485}" type="datetimeFigureOut">
              <a:rPr lang="en-NZ" smtClean="0"/>
              <a:t>19/02/2021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2A10-6E80-42AA-8CF4-915CD8987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144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7744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1 </a:t>
            </a:r>
            <a:r>
              <a:rPr lang="en-NZ" b="1" dirty="0"/>
              <a:t>- the pace of 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5310" y="1145628"/>
            <a:ext cx="11561380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Our emissions budgets will chart a course for </a:t>
            </a:r>
            <a:r>
              <a:rPr lang="en-NZ" dirty="0" err="1"/>
              <a:t>Aotearoa</a:t>
            </a:r>
            <a:r>
              <a:rPr lang="en-NZ" dirty="0"/>
              <a:t> to meet its 2050 targets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We need to make a decision about how fast </a:t>
            </a:r>
            <a:r>
              <a:rPr lang="en-NZ" dirty="0" err="1"/>
              <a:t>Aotearoa</a:t>
            </a:r>
            <a:r>
              <a:rPr lang="en-NZ" dirty="0"/>
              <a:t> should transition </a:t>
            </a:r>
            <a:r>
              <a:rPr lang="en-NZ" dirty="0" smtClean="0"/>
              <a:t>over </a:t>
            </a:r>
            <a:r>
              <a:rPr lang="en-NZ" dirty="0"/>
              <a:t>the next </a:t>
            </a:r>
            <a:r>
              <a:rPr lang="en-NZ" dirty="0" smtClean="0"/>
              <a:t>three 5-year </a:t>
            </a:r>
            <a:r>
              <a:rPr lang="en-NZ" dirty="0"/>
              <a:t>emissions </a:t>
            </a:r>
            <a:r>
              <a:rPr lang="en-NZ" dirty="0" smtClean="0"/>
              <a:t>budgets.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We have proposed emissions budgets that are technically and economically achievable, as well as ambitious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We must reduce emissions with pace while allowing the country to continue to </a:t>
            </a:r>
            <a:r>
              <a:rPr lang="en-NZ" dirty="0" smtClean="0"/>
              <a:t>grow.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 transition to a low emissions society needs to be well-signalled, equitable, and inclusive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This will help us to maximise the opportunities, minimise disruption and inequalities, and create an enduring result. </a:t>
            </a:r>
            <a:endParaRPr lang="en-N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It </a:t>
            </a:r>
            <a:r>
              <a:rPr lang="en-NZ" dirty="0"/>
              <a:t>is essential that the transition is fair and equitable for people and the environment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A</a:t>
            </a:r>
            <a:r>
              <a:rPr lang="en-NZ" dirty="0" smtClean="0"/>
              <a:t>cting </a:t>
            </a:r>
            <a:r>
              <a:rPr lang="en-NZ" dirty="0"/>
              <a:t>too hastily will result in abrupt and disruptive changes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Delaying </a:t>
            </a:r>
            <a:r>
              <a:rPr lang="en-NZ" dirty="0" smtClean="0"/>
              <a:t>action risks </a:t>
            </a:r>
            <a:r>
              <a:rPr lang="en-NZ" dirty="0"/>
              <a:t>sharper and more disruptive transition </a:t>
            </a:r>
            <a:r>
              <a:rPr lang="en-NZ" dirty="0" smtClean="0"/>
              <a:t>contributing </a:t>
            </a:r>
            <a:r>
              <a:rPr lang="en-NZ" dirty="0"/>
              <a:t>to more severe climate change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Planning ahead </a:t>
            </a:r>
            <a:r>
              <a:rPr lang="en-NZ" dirty="0" smtClean="0"/>
              <a:t>so infrastructure </a:t>
            </a:r>
            <a:r>
              <a:rPr lang="en-NZ" dirty="0"/>
              <a:t>can be </a:t>
            </a:r>
            <a:r>
              <a:rPr lang="en-NZ" dirty="0" smtClean="0"/>
              <a:t>replaced </a:t>
            </a:r>
            <a:r>
              <a:rPr lang="en-NZ" dirty="0"/>
              <a:t>on </a:t>
            </a:r>
            <a:r>
              <a:rPr lang="en-NZ" dirty="0" smtClean="0"/>
              <a:t>a natural cycle </a:t>
            </a:r>
            <a:r>
              <a:rPr lang="en-NZ" dirty="0"/>
              <a:t>will help </a:t>
            </a:r>
            <a:r>
              <a:rPr lang="en-NZ" dirty="0" smtClean="0"/>
              <a:t>businesses </a:t>
            </a:r>
            <a:r>
              <a:rPr lang="en-NZ" dirty="0"/>
              <a:t>keep up with the transition.</a:t>
            </a:r>
          </a:p>
        </p:txBody>
      </p:sp>
    </p:spTree>
    <p:extLst>
      <p:ext uri="{BB962C8B-B14F-4D97-AF65-F5344CB8AC3E}">
        <p14:creationId xmlns:p14="http://schemas.microsoft.com/office/powerpoint/2010/main" val="14719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023"/>
            <a:ext cx="10515600" cy="759482"/>
          </a:xfrm>
        </p:spPr>
        <p:txBody>
          <a:bodyPr/>
          <a:lstStyle/>
          <a:p>
            <a:r>
              <a:rPr lang="en-NZ" b="1" dirty="0" smtClean="0"/>
              <a:t>1 - the pace of change continued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3269" y="1019505"/>
            <a:ext cx="117190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table below shows the emissions budget levels out to 2035. It shows that we are taking gradual, but bold steps to reaching our 2050 </a:t>
            </a:r>
            <a:r>
              <a:rPr lang="en-NZ" dirty="0" smtClean="0"/>
              <a:t>targets.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/>
              <a:t>Do you agree that the emissions budgets we have proposed would put </a:t>
            </a:r>
            <a:r>
              <a:rPr lang="en-NZ" dirty="0" err="1"/>
              <a:t>Aotearoa</a:t>
            </a:r>
            <a:r>
              <a:rPr lang="en-NZ" dirty="0"/>
              <a:t> on course to meet the 2050 emissions targets?</a:t>
            </a:r>
          </a:p>
          <a:p>
            <a:endParaRPr lang="en-NZ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416352"/>
              </p:ext>
            </p:extLst>
          </p:nvPr>
        </p:nvGraphicFramePr>
        <p:xfrm>
          <a:off x="273269" y="1907335"/>
          <a:ext cx="11305625" cy="28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125"/>
                <a:gridCol w="2261125"/>
                <a:gridCol w="2261125"/>
                <a:gridCol w="2261125"/>
                <a:gridCol w="2261125"/>
              </a:tblGrid>
              <a:tr h="671421">
                <a:tc>
                  <a:txBody>
                    <a:bodyPr/>
                    <a:lstStyle/>
                    <a:p>
                      <a:endParaRPr lang="en-N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  </a:t>
                      </a:r>
                      <a:b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1 </a:t>
                      </a:r>
                      <a:b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– 2025) 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  </a:t>
                      </a:r>
                      <a:b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2 </a:t>
                      </a:r>
                      <a:b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(2026 – 2030) 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  </a:t>
                      </a:r>
                      <a:br>
                        <a:rPr lang="en-N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 3 </a:t>
                      </a:r>
                      <a:br>
                        <a:rPr lang="en-N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(2031 – 2035) 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71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gases, net (AR4)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 Mt CO</a:t>
                      </a:r>
                      <a:r>
                        <a:rPr lang="en-NZ" sz="16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 Mt CO</a:t>
                      </a:r>
                      <a:r>
                        <a:rPr lang="en-NZ" sz="16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 Mt CO</a:t>
                      </a:r>
                      <a:r>
                        <a:rPr lang="en-NZ" sz="1600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5" marB="9525" anchor="ctr"/>
                </a:tc>
              </a:tr>
              <a:tr h="671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average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69.2 Mt CO</a:t>
                      </a:r>
                      <a:r>
                        <a:rPr lang="en-NZ" sz="16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67.7 Mt CO</a:t>
                      </a:r>
                      <a:r>
                        <a:rPr lang="en-NZ" sz="16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e/yr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57.3 Mt CO</a:t>
                      </a:r>
                      <a:r>
                        <a:rPr lang="en-NZ" sz="16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e/yr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44.6 Mt CO</a:t>
                      </a:r>
                      <a:r>
                        <a:rPr lang="en-NZ" sz="1600" baseline="-25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e/</a:t>
                      </a:r>
                      <a:r>
                        <a:rPr lang="en-NZ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71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reductions on 2018 levels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8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337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2 </a:t>
            </a:r>
            <a:r>
              <a:rPr lang="en-NZ" b="1" dirty="0"/>
              <a:t>- future generations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46841" y="1334814"/>
            <a:ext cx="11445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Climate change is an issue that affects both present and future generations of New Zealanders.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We </a:t>
            </a:r>
            <a:r>
              <a:rPr lang="en-NZ" dirty="0"/>
              <a:t>propose a path </a:t>
            </a:r>
            <a:r>
              <a:rPr lang="en-NZ" dirty="0" smtClean="0"/>
              <a:t>that avoids </a:t>
            </a:r>
            <a:r>
              <a:rPr lang="en-NZ" dirty="0"/>
              <a:t>pushing the cost of meeting the 2050 emissions targets to future </a:t>
            </a:r>
            <a:r>
              <a:rPr lang="en-NZ" dirty="0" smtClean="0"/>
              <a:t>generations.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This means taking actions now to decarbonise the economy and reduce gross </a:t>
            </a:r>
            <a:r>
              <a:rPr lang="en-NZ" dirty="0" smtClean="0"/>
              <a:t>emissions</a:t>
            </a:r>
            <a:r>
              <a:rPr lang="en-US" dirty="0" smtClean="0"/>
              <a:t>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Our approach prioritises actions that reduce gross emissions within our </a:t>
            </a:r>
            <a:r>
              <a:rPr lang="en-NZ" dirty="0" smtClean="0"/>
              <a:t>borders.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Relying </a:t>
            </a:r>
            <a:r>
              <a:rPr lang="en-NZ" dirty="0"/>
              <a:t>heavily on forestry </a:t>
            </a:r>
            <a:r>
              <a:rPr lang="en-NZ" dirty="0" smtClean="0"/>
              <a:t>will </a:t>
            </a:r>
            <a:r>
              <a:rPr lang="en-NZ" dirty="0"/>
              <a:t>make maintaining net zero long-lived greenhouse gas emissions after 2050 </a:t>
            </a:r>
            <a:r>
              <a:rPr lang="en-NZ" dirty="0" smtClean="0"/>
              <a:t>difficult.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It </a:t>
            </a:r>
            <a:r>
              <a:rPr lang="en-NZ" dirty="0"/>
              <a:t>would delay action, lead to higher cumulative emissions and make the job ahead of us more difficult.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Our approach </a:t>
            </a:r>
            <a:r>
              <a:rPr lang="en-NZ" dirty="0" smtClean="0"/>
              <a:t>aligns </a:t>
            </a:r>
            <a:r>
              <a:rPr lang="en-NZ" dirty="0"/>
              <a:t>closely with </a:t>
            </a:r>
            <a:r>
              <a:rPr lang="en-NZ" dirty="0" smtClean="0"/>
              <a:t>a </a:t>
            </a:r>
            <a:r>
              <a:rPr lang="en-NZ" dirty="0"/>
              <a:t>long-term intergenerational view and </a:t>
            </a:r>
            <a:r>
              <a:rPr lang="en-NZ" dirty="0" err="1" smtClean="0"/>
              <a:t>tiakitanga</a:t>
            </a:r>
            <a:r>
              <a:rPr lang="en-NZ" dirty="0" smtClean="0"/>
              <a:t> </a:t>
            </a:r>
            <a:r>
              <a:rPr lang="en-NZ" dirty="0"/>
              <a:t>and </a:t>
            </a:r>
            <a:r>
              <a:rPr lang="en-NZ" dirty="0" err="1"/>
              <a:t>manaakitanga</a:t>
            </a:r>
            <a:r>
              <a:rPr lang="en-N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/>
          </a:p>
          <a:p>
            <a:r>
              <a:rPr lang="en-NZ" b="1" dirty="0"/>
              <a:t>Do you agree we have struck a fair balance between requiring the current generation to take action, and leaving future generations to do more work to meet the 2050 target and beyond?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006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3</a:t>
            </a:r>
            <a:r>
              <a:rPr lang="en-NZ" dirty="0" smtClean="0"/>
              <a:t> </a:t>
            </a:r>
            <a:r>
              <a:rPr lang="en-NZ" b="1" dirty="0"/>
              <a:t>- our contribution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283779" y="1198179"/>
            <a:ext cx="11624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 </a:t>
            </a:r>
            <a:r>
              <a:rPr lang="en-NZ" dirty="0" smtClean="0"/>
              <a:t>CCR </a:t>
            </a:r>
            <a:r>
              <a:rPr lang="en-NZ" dirty="0"/>
              <a:t>Act 2002 requires emissions budgets be set </a:t>
            </a:r>
            <a:r>
              <a:rPr lang="en-NZ" dirty="0" smtClean="0"/>
              <a:t>for the </a:t>
            </a:r>
            <a:r>
              <a:rPr lang="en-NZ" dirty="0"/>
              <a:t>global goal </a:t>
            </a:r>
            <a:r>
              <a:rPr lang="en-NZ" dirty="0" smtClean="0"/>
              <a:t>of limiting </a:t>
            </a:r>
            <a:r>
              <a:rPr lang="en-NZ" dirty="0"/>
              <a:t>warming to within </a:t>
            </a:r>
            <a:r>
              <a:rPr lang="en-NZ" dirty="0" smtClean="0"/>
              <a:t>1.5°C.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At </a:t>
            </a:r>
            <a:r>
              <a:rPr lang="en-NZ" dirty="0"/>
              <a:t>the same time, emissions budgets must be ambitious but achievable and have a focus on domestic actions.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err="1"/>
              <a:t>Aotearoa</a:t>
            </a:r>
            <a:r>
              <a:rPr lang="en-NZ" dirty="0"/>
              <a:t> has signed up </a:t>
            </a:r>
            <a:r>
              <a:rPr lang="en-NZ" dirty="0" smtClean="0"/>
              <a:t>to </a:t>
            </a:r>
            <a:r>
              <a:rPr lang="en-NZ" dirty="0"/>
              <a:t>the Paris Agreement and the submission of its Nationally Determined Contribution (NDC).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err="1"/>
              <a:t>Aotearoa</a:t>
            </a:r>
            <a:r>
              <a:rPr lang="en-NZ" dirty="0"/>
              <a:t> </a:t>
            </a:r>
            <a:r>
              <a:rPr lang="en-NZ" dirty="0" smtClean="0"/>
              <a:t>has </a:t>
            </a:r>
            <a:r>
              <a:rPr lang="en-NZ" dirty="0"/>
              <a:t>committed </a:t>
            </a:r>
            <a:r>
              <a:rPr lang="en-NZ" dirty="0" smtClean="0"/>
              <a:t>to </a:t>
            </a:r>
            <a:r>
              <a:rPr lang="en-NZ" dirty="0"/>
              <a:t>net emissions </a:t>
            </a:r>
            <a:r>
              <a:rPr lang="en-NZ" dirty="0" smtClean="0"/>
              <a:t>of </a:t>
            </a:r>
            <a:r>
              <a:rPr lang="en-NZ" dirty="0"/>
              <a:t>30% below 2005 levels by 2030, after accounting for removals </a:t>
            </a:r>
            <a:r>
              <a:rPr lang="en-NZ" dirty="0" smtClean="0"/>
              <a:t>by forestry.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To </a:t>
            </a:r>
            <a:r>
              <a:rPr lang="en-NZ" dirty="0"/>
              <a:t>meet the NDC, </a:t>
            </a:r>
            <a:r>
              <a:rPr lang="en-NZ" dirty="0" smtClean="0"/>
              <a:t>we </a:t>
            </a:r>
            <a:r>
              <a:rPr lang="en-NZ" dirty="0"/>
              <a:t>can reduce </a:t>
            </a:r>
            <a:r>
              <a:rPr lang="en-NZ" dirty="0" smtClean="0"/>
              <a:t>our own </a:t>
            </a:r>
            <a:r>
              <a:rPr lang="en-NZ" dirty="0"/>
              <a:t>emissions, plant trees, or support other countries to reduce their </a:t>
            </a:r>
            <a:r>
              <a:rPr lang="en-NZ" dirty="0" smtClean="0"/>
              <a:t>emissions.</a:t>
            </a:r>
            <a:r>
              <a:rPr lang="en-NZ" dirty="0"/>
              <a:t> 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 Commission was </a:t>
            </a:r>
            <a:r>
              <a:rPr lang="en-NZ" dirty="0" smtClean="0"/>
              <a:t>asked </a:t>
            </a:r>
            <a:r>
              <a:rPr lang="en-NZ" dirty="0"/>
              <a:t>if the first NDC </a:t>
            </a:r>
            <a:r>
              <a:rPr lang="en-NZ" dirty="0" smtClean="0"/>
              <a:t>is </a:t>
            </a:r>
            <a:r>
              <a:rPr lang="en-NZ" dirty="0"/>
              <a:t>compatible with </a:t>
            </a:r>
            <a:r>
              <a:rPr lang="en-NZ" dirty="0" smtClean="0"/>
              <a:t>limiting </a:t>
            </a:r>
            <a:r>
              <a:rPr lang="en-NZ" dirty="0"/>
              <a:t>global warming to </a:t>
            </a:r>
            <a:r>
              <a:rPr lang="en-NZ" dirty="0" smtClean="0"/>
              <a:t>1.5°C. 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The Commission </a:t>
            </a:r>
            <a:r>
              <a:rPr lang="en-NZ" dirty="0"/>
              <a:t>found </a:t>
            </a:r>
            <a:r>
              <a:rPr lang="en-NZ" dirty="0" smtClean="0"/>
              <a:t>that net </a:t>
            </a:r>
            <a:r>
              <a:rPr lang="en-NZ" dirty="0"/>
              <a:t>emissions </a:t>
            </a:r>
            <a:r>
              <a:rPr lang="en-NZ" dirty="0" smtClean="0"/>
              <a:t>of 30</a:t>
            </a:r>
            <a:r>
              <a:rPr lang="en-NZ" dirty="0"/>
              <a:t>% from 2005 emissions levels </a:t>
            </a:r>
            <a:r>
              <a:rPr lang="en-NZ" dirty="0" smtClean="0"/>
              <a:t>is </a:t>
            </a:r>
            <a:r>
              <a:rPr lang="en-NZ" dirty="0"/>
              <a:t>not compatible with global efforts.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If </a:t>
            </a:r>
            <a:r>
              <a:rPr lang="en-NZ" dirty="0" err="1"/>
              <a:t>Aotearoa</a:t>
            </a:r>
            <a:r>
              <a:rPr lang="en-NZ" dirty="0"/>
              <a:t> is to play its </a:t>
            </a:r>
            <a:r>
              <a:rPr lang="en-NZ" dirty="0" smtClean="0"/>
              <a:t>part, </a:t>
            </a:r>
            <a:r>
              <a:rPr lang="en-NZ" dirty="0"/>
              <a:t>the NDC would </a:t>
            </a:r>
            <a:r>
              <a:rPr lang="en-NZ" dirty="0" smtClean="0"/>
              <a:t>need </a:t>
            </a:r>
            <a:r>
              <a:rPr lang="en-NZ" dirty="0"/>
              <a:t>reductions of much more than 35% below 2005 levels by 2030</a:t>
            </a:r>
            <a:r>
              <a:rPr lang="en-NZ" dirty="0" smtClean="0"/>
              <a:t>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b="1" dirty="0" smtClean="0"/>
              <a:t>See </a:t>
            </a:r>
            <a:r>
              <a:rPr lang="en-NZ" b="1" dirty="0"/>
              <a:t>Chapter 4: Contributing to the global to 1.5°C goal and Chapter 8: The global 1.5°C goal and </a:t>
            </a:r>
            <a:r>
              <a:rPr lang="en-NZ" b="1" dirty="0" smtClean="0"/>
              <a:t>NDC </a:t>
            </a:r>
            <a:r>
              <a:rPr lang="en-NZ" b="1" dirty="0"/>
              <a:t>for </a:t>
            </a:r>
            <a:r>
              <a:rPr lang="en-NZ" b="1" dirty="0" err="1" smtClean="0"/>
              <a:t>Aotearoa</a:t>
            </a:r>
            <a:r>
              <a:rPr lang="en-NZ" b="1" dirty="0" smtClean="0"/>
              <a:t> </a:t>
            </a:r>
            <a:r>
              <a:rPr lang="en-NZ" b="1" dirty="0"/>
              <a:t>for more information</a:t>
            </a:r>
            <a:r>
              <a:rPr lang="en-NZ" b="1" dirty="0" smtClean="0"/>
              <a:t>.</a:t>
            </a:r>
            <a:endParaRPr lang="en-NZ" dirty="0"/>
          </a:p>
          <a:p>
            <a:r>
              <a:rPr lang="en-N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056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NZ" b="1" dirty="0" smtClean="0"/>
              <a:t>3 – our contribution continued</a:t>
            </a:r>
            <a:endParaRPr lang="en-NZ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440" y="1014918"/>
            <a:ext cx="6666118" cy="2043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439" y="2914686"/>
            <a:ext cx="6666119" cy="3385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7058" y="6193971"/>
            <a:ext cx="1101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Do you agree with the changes we have suggested to make the NDC compatible with the 1.5°C goal?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12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en-NZ" b="1" dirty="0" smtClean="0"/>
              <a:t>4</a:t>
            </a:r>
            <a:r>
              <a:rPr lang="en-NZ" dirty="0" smtClean="0"/>
              <a:t> </a:t>
            </a:r>
            <a:r>
              <a:rPr lang="en-NZ" b="1" dirty="0"/>
              <a:t>- </a:t>
            </a:r>
            <a:r>
              <a:rPr lang="en-NZ" b="1" dirty="0" smtClean="0"/>
              <a:t>role </a:t>
            </a:r>
            <a:r>
              <a:rPr lang="en-NZ" b="1" dirty="0"/>
              <a:t>and type of forests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48343" y="1121230"/>
            <a:ext cx="1152797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Reducing emissions from long-lived gases is needed </a:t>
            </a:r>
            <a:r>
              <a:rPr lang="en-NZ" dirty="0" smtClean="0"/>
              <a:t>to </a:t>
            </a:r>
            <a:r>
              <a:rPr lang="en-NZ" dirty="0"/>
              <a:t>meet our 2050 targets.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By 2050</a:t>
            </a:r>
            <a:r>
              <a:rPr lang="en-NZ" dirty="0"/>
              <a:t>, carbon removals </a:t>
            </a:r>
            <a:r>
              <a:rPr lang="en-NZ" dirty="0" smtClean="0"/>
              <a:t>by </a:t>
            </a:r>
            <a:r>
              <a:rPr lang="en-NZ" dirty="0"/>
              <a:t>forests should only be used when there are no </a:t>
            </a:r>
            <a:r>
              <a:rPr lang="en-NZ" dirty="0" smtClean="0"/>
              <a:t>ways to </a:t>
            </a:r>
            <a:r>
              <a:rPr lang="en-NZ" dirty="0"/>
              <a:t>avoid creating </a:t>
            </a:r>
            <a:r>
              <a:rPr lang="en-NZ" dirty="0" smtClean="0"/>
              <a:t>emissions.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err="1"/>
              <a:t>Aotearoa</a:t>
            </a:r>
            <a:r>
              <a:rPr lang="en-NZ" dirty="0"/>
              <a:t> </a:t>
            </a:r>
            <a:r>
              <a:rPr lang="en-NZ" dirty="0" smtClean="0"/>
              <a:t>needs a </a:t>
            </a:r>
            <a:r>
              <a:rPr lang="en-NZ" dirty="0"/>
              <a:t>carbon sink </a:t>
            </a:r>
            <a:r>
              <a:rPr lang="en-NZ" dirty="0" smtClean="0"/>
              <a:t>to </a:t>
            </a:r>
            <a:r>
              <a:rPr lang="en-NZ" dirty="0"/>
              <a:t>offset residual long-lived gas emissions without ongoing land use conversion. </a:t>
            </a:r>
            <a:endParaRPr lang="en-NZ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This </a:t>
            </a:r>
            <a:r>
              <a:rPr lang="en-NZ" dirty="0"/>
              <a:t>means </a:t>
            </a:r>
            <a:r>
              <a:rPr lang="en-NZ" dirty="0" smtClean="0"/>
              <a:t>growing </a:t>
            </a:r>
            <a:r>
              <a:rPr lang="en-NZ" dirty="0"/>
              <a:t>new native forests on </a:t>
            </a:r>
            <a:r>
              <a:rPr lang="en-NZ" dirty="0" smtClean="0"/>
              <a:t>less </a:t>
            </a:r>
            <a:r>
              <a:rPr lang="en-NZ" dirty="0"/>
              <a:t>productive land </a:t>
            </a:r>
            <a:r>
              <a:rPr lang="en-NZ" dirty="0" smtClean="0"/>
              <a:t>to offset </a:t>
            </a:r>
            <a:r>
              <a:rPr lang="en-NZ" dirty="0"/>
              <a:t>the remaining long-lived gas </a:t>
            </a:r>
            <a:r>
              <a:rPr lang="en-NZ" dirty="0" smtClean="0"/>
              <a:t>emissions.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N</a:t>
            </a:r>
            <a:r>
              <a:rPr lang="en-NZ" dirty="0" smtClean="0"/>
              <a:t>ew </a:t>
            </a:r>
            <a:r>
              <a:rPr lang="en-NZ" dirty="0"/>
              <a:t>native forests </a:t>
            </a:r>
            <a:r>
              <a:rPr lang="en-NZ" dirty="0" smtClean="0"/>
              <a:t>sequester carbon and </a:t>
            </a:r>
            <a:r>
              <a:rPr lang="en-NZ" dirty="0"/>
              <a:t>benefits </a:t>
            </a:r>
            <a:r>
              <a:rPr lang="en-NZ" dirty="0" smtClean="0"/>
              <a:t>via erosion control, </a:t>
            </a:r>
            <a:r>
              <a:rPr lang="en-NZ" dirty="0"/>
              <a:t>soil health, water quality and biodiversity</a:t>
            </a:r>
            <a:r>
              <a:rPr lang="en-NZ" dirty="0" smtClean="0"/>
              <a:t>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Pine </a:t>
            </a:r>
            <a:r>
              <a:rPr lang="en-NZ" dirty="0" smtClean="0"/>
              <a:t>trees could </a:t>
            </a:r>
            <a:r>
              <a:rPr lang="en-NZ" dirty="0"/>
              <a:t>support a future </a:t>
            </a:r>
            <a:r>
              <a:rPr lang="en-NZ" dirty="0" err="1"/>
              <a:t>bioeconomy</a:t>
            </a:r>
            <a:r>
              <a:rPr lang="en-NZ" dirty="0"/>
              <a:t>, as bioenergy to replace fossil fuels and as timber for building.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Existing forests, small blocks of trees, soils and wetlands can all store more carbon</a:t>
            </a:r>
            <a:r>
              <a:rPr lang="en-NZ" dirty="0" smtClean="0"/>
              <a:t>.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There are </a:t>
            </a:r>
            <a:r>
              <a:rPr lang="en-NZ" dirty="0"/>
              <a:t>concerns </a:t>
            </a:r>
            <a:r>
              <a:rPr lang="en-NZ" dirty="0" smtClean="0"/>
              <a:t>that afforestation </a:t>
            </a:r>
            <a:r>
              <a:rPr lang="en-NZ" dirty="0"/>
              <a:t>could have negative impacts on rural </a:t>
            </a:r>
            <a:r>
              <a:rPr lang="en-NZ" dirty="0" smtClean="0"/>
              <a:t>communities.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There </a:t>
            </a:r>
            <a:r>
              <a:rPr lang="en-NZ" dirty="0"/>
              <a:t>is a risk that </a:t>
            </a:r>
            <a:r>
              <a:rPr lang="en-NZ" dirty="0" smtClean="0"/>
              <a:t>forests </a:t>
            </a:r>
            <a:r>
              <a:rPr lang="en-NZ" dirty="0"/>
              <a:t>could be used to offset emissions rather than making gross emissions </a:t>
            </a:r>
            <a:r>
              <a:rPr lang="en-NZ" dirty="0" smtClean="0"/>
              <a:t>reductions.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This </a:t>
            </a:r>
            <a:r>
              <a:rPr lang="en-NZ" dirty="0"/>
              <a:t>would make it difficult for </a:t>
            </a:r>
            <a:r>
              <a:rPr lang="en-NZ" dirty="0" err="1"/>
              <a:t>Aotearoa</a:t>
            </a:r>
            <a:r>
              <a:rPr lang="en-NZ" dirty="0"/>
              <a:t> to maintain net zero long-lived greenhouse gas emissions beyond </a:t>
            </a:r>
            <a:r>
              <a:rPr lang="en-NZ" dirty="0" smtClean="0"/>
              <a:t>2050.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This is </a:t>
            </a:r>
            <a:r>
              <a:rPr lang="en-NZ" dirty="0"/>
              <a:t>factored </a:t>
            </a:r>
            <a:r>
              <a:rPr lang="en-NZ" dirty="0" smtClean="0"/>
              <a:t>into </a:t>
            </a:r>
            <a:r>
              <a:rPr lang="en-NZ" dirty="0"/>
              <a:t>our emissions budgets </a:t>
            </a:r>
            <a:r>
              <a:rPr lang="en-NZ" dirty="0" smtClean="0"/>
              <a:t>analysis </a:t>
            </a:r>
            <a:r>
              <a:rPr lang="en-NZ" dirty="0"/>
              <a:t>in line with our principle to focus on decarbonising the economy</a:t>
            </a:r>
            <a:r>
              <a:rPr lang="en-NZ" dirty="0" smtClean="0"/>
              <a:t>.</a:t>
            </a:r>
          </a:p>
          <a:p>
            <a:pPr lvl="0"/>
            <a:endParaRPr lang="en-NZ" dirty="0"/>
          </a:p>
          <a:p>
            <a:pPr lvl="0"/>
            <a:r>
              <a:rPr lang="en-NZ" b="1" dirty="0"/>
              <a:t>Do you agree with our approach to meet the 2050 target that prioritises growing new native forests to provide a long-term store of carbon?</a:t>
            </a:r>
          </a:p>
        </p:txBody>
      </p:sp>
    </p:spTree>
    <p:extLst>
      <p:ext uri="{BB962C8B-B14F-4D97-AF65-F5344CB8AC3E}">
        <p14:creationId xmlns:p14="http://schemas.microsoft.com/office/powerpoint/2010/main" val="351689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/>
          <a:lstStyle/>
          <a:p>
            <a:r>
              <a:rPr lang="en-NZ" b="1" dirty="0" smtClean="0"/>
              <a:t>5 </a:t>
            </a:r>
            <a:r>
              <a:rPr lang="en-NZ" b="1" dirty="0"/>
              <a:t>-</a:t>
            </a:r>
            <a:r>
              <a:rPr lang="en-NZ" dirty="0"/>
              <a:t> </a:t>
            </a:r>
            <a:r>
              <a:rPr lang="en-NZ" b="1" dirty="0"/>
              <a:t>policy priorities to reduce emissions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029" y="1513114"/>
            <a:ext cx="115170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 Government must develop an emissions reduction plan outlining how it will meet the emissions </a:t>
            </a:r>
            <a:r>
              <a:rPr lang="en-NZ" dirty="0" smtClean="0"/>
              <a:t>budgets.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This </a:t>
            </a:r>
            <a:r>
              <a:rPr lang="en-NZ" dirty="0"/>
              <a:t>includes </a:t>
            </a:r>
            <a:r>
              <a:rPr lang="en-NZ" dirty="0" smtClean="0"/>
              <a:t>actions </a:t>
            </a:r>
            <a:r>
              <a:rPr lang="en-NZ" dirty="0"/>
              <a:t>to deliver the first emissions budget, and subsequent emissions budgets and the 2050 targets. </a:t>
            </a:r>
            <a:endParaRPr lang="en-NZ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Policies </a:t>
            </a:r>
            <a:r>
              <a:rPr lang="en-NZ" dirty="0"/>
              <a:t>to reduce emissions should also focus on creating a thriving and climate-resilient </a:t>
            </a:r>
            <a:r>
              <a:rPr lang="en-NZ" dirty="0" err="1"/>
              <a:t>Aotearoa</a:t>
            </a:r>
            <a:r>
              <a:rPr lang="en-NZ" dirty="0"/>
              <a:t>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We need a comprehensive and mutually </a:t>
            </a:r>
            <a:r>
              <a:rPr lang="en-NZ" dirty="0" smtClean="0"/>
              <a:t>reinforcing </a:t>
            </a:r>
            <a:r>
              <a:rPr lang="en-NZ" dirty="0"/>
              <a:t>policies to achieve the deep emissions reductions required. </a:t>
            </a:r>
            <a:endParaRPr lang="en-NZ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Such </a:t>
            </a:r>
            <a:r>
              <a:rPr lang="en-NZ" dirty="0"/>
              <a:t>a package should include three different types of intervention to enable change: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b="1" dirty="0"/>
              <a:t>Action to address barriers</a:t>
            </a:r>
            <a:r>
              <a:rPr lang="en-NZ" dirty="0"/>
              <a:t>, such as </a:t>
            </a:r>
            <a:r>
              <a:rPr lang="en-NZ" dirty="0" smtClean="0"/>
              <a:t>regulation; Education </a:t>
            </a:r>
            <a:r>
              <a:rPr lang="en-NZ" dirty="0"/>
              <a:t>and </a:t>
            </a:r>
            <a:r>
              <a:rPr lang="en-NZ" dirty="0" smtClean="0"/>
              <a:t>support, </a:t>
            </a:r>
            <a:r>
              <a:rPr lang="en-NZ" dirty="0"/>
              <a:t>to help </a:t>
            </a:r>
            <a:r>
              <a:rPr lang="en-NZ" dirty="0" smtClean="0"/>
              <a:t>reduce </a:t>
            </a:r>
            <a:r>
              <a:rPr lang="en-NZ" dirty="0"/>
              <a:t>emissions.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b="1" dirty="0"/>
              <a:t>Emissions pricing </a:t>
            </a:r>
            <a:r>
              <a:rPr lang="en-NZ" b="1" dirty="0" smtClean="0"/>
              <a:t>and </a:t>
            </a:r>
            <a:r>
              <a:rPr lang="en-NZ" b="1" dirty="0"/>
              <a:t>market incentives</a:t>
            </a:r>
            <a:r>
              <a:rPr lang="en-NZ" dirty="0"/>
              <a:t> to influence investments and choices. </a:t>
            </a:r>
            <a:r>
              <a:rPr lang="en-NZ" dirty="0" smtClean="0"/>
              <a:t>(The </a:t>
            </a:r>
            <a:r>
              <a:rPr lang="en-NZ" dirty="0"/>
              <a:t>NZ </a:t>
            </a:r>
            <a:r>
              <a:rPr lang="en-NZ" dirty="0" smtClean="0"/>
              <a:t>ETS, </a:t>
            </a:r>
            <a:r>
              <a:rPr lang="en-NZ" dirty="0"/>
              <a:t>taxation or subsidies</a:t>
            </a:r>
            <a:r>
              <a:rPr lang="en-NZ" dirty="0" smtClean="0"/>
              <a:t>.) 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b="1" dirty="0"/>
              <a:t>Investments to spur innovation and system transformation</a:t>
            </a:r>
            <a:r>
              <a:rPr lang="en-NZ" dirty="0"/>
              <a:t>, such as in technology or infrastructure. </a:t>
            </a:r>
          </a:p>
          <a:p>
            <a:endParaRPr lang="en-NZ" dirty="0" smtClean="0"/>
          </a:p>
          <a:p>
            <a:r>
              <a:rPr lang="en-NZ" b="1" dirty="0"/>
              <a:t>What are the most urgent policy interventions needed to help meet our emissions budgets? (Select all that apply)</a:t>
            </a:r>
            <a:r>
              <a:rPr lang="en-NZ" dirty="0"/>
              <a:t> </a:t>
            </a:r>
          </a:p>
          <a:p>
            <a:r>
              <a:rPr lang="en-NZ" dirty="0" smtClean="0">
                <a:sym typeface="Wingdings 2" panose="05020102010507070707" pitchFamily="18" charset="2"/>
              </a:rPr>
              <a:t> </a:t>
            </a:r>
            <a:r>
              <a:rPr lang="en-NZ" dirty="0" smtClean="0"/>
              <a:t>Action </a:t>
            </a:r>
            <a:r>
              <a:rPr lang="en-NZ" dirty="0"/>
              <a:t>to address </a:t>
            </a:r>
            <a:r>
              <a:rPr lang="en-NZ" dirty="0" smtClean="0"/>
              <a:t>barriers   </a:t>
            </a:r>
            <a:r>
              <a:rPr lang="en-NZ" dirty="0" smtClean="0">
                <a:sym typeface="Wingdings 2" panose="05020102010507070707" pitchFamily="18" charset="2"/>
              </a:rPr>
              <a:t> </a:t>
            </a:r>
            <a:r>
              <a:rPr lang="en-NZ" dirty="0" smtClean="0"/>
              <a:t>Pricing </a:t>
            </a:r>
            <a:r>
              <a:rPr lang="en-NZ" dirty="0"/>
              <a:t>to influence investments and choices</a:t>
            </a:r>
          </a:p>
          <a:p>
            <a:r>
              <a:rPr lang="en-NZ" dirty="0" smtClean="0">
                <a:sym typeface="Wingdings 2" panose="05020102010507070707" pitchFamily="18" charset="2"/>
              </a:rPr>
              <a:t> </a:t>
            </a:r>
            <a:r>
              <a:rPr lang="en-NZ" dirty="0" smtClean="0"/>
              <a:t>Investment </a:t>
            </a:r>
            <a:r>
              <a:rPr lang="en-NZ" dirty="0"/>
              <a:t>to spur innovation and system </a:t>
            </a:r>
            <a:r>
              <a:rPr lang="en-NZ" dirty="0" smtClean="0"/>
              <a:t>transformation   </a:t>
            </a:r>
            <a:r>
              <a:rPr lang="en-NZ" dirty="0" smtClean="0">
                <a:sym typeface="Wingdings 2" panose="05020102010507070707" pitchFamily="18" charset="2"/>
              </a:rPr>
              <a:t> </a:t>
            </a:r>
            <a:r>
              <a:rPr lang="en-NZ" dirty="0" smtClean="0"/>
              <a:t>None </a:t>
            </a:r>
            <a:r>
              <a:rPr lang="en-NZ" dirty="0"/>
              <a:t>of them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41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/>
          <a:lstStyle/>
          <a:p>
            <a:r>
              <a:rPr lang="en-NZ" b="1" dirty="0" smtClean="0"/>
              <a:t>6 - </a:t>
            </a:r>
            <a:r>
              <a:rPr lang="en-NZ" b="1" dirty="0"/>
              <a:t>technology and behaviour change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02229"/>
            <a:ext cx="1148442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The </a:t>
            </a:r>
            <a:r>
              <a:rPr lang="en-NZ" dirty="0"/>
              <a:t>path we have proposed </a:t>
            </a:r>
            <a:r>
              <a:rPr lang="en-NZ" dirty="0" smtClean="0"/>
              <a:t>will </a:t>
            </a:r>
            <a:r>
              <a:rPr lang="en-NZ" dirty="0"/>
              <a:t>need a mix of changing behaviours and adopting new technologies.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</a:t>
            </a:r>
            <a:r>
              <a:rPr lang="en-NZ" dirty="0" smtClean="0"/>
              <a:t>ome </a:t>
            </a:r>
            <a:r>
              <a:rPr lang="en-NZ" dirty="0"/>
              <a:t>changes will be needed to individual, business and organisational behaviours to help meet the budgets. </a:t>
            </a:r>
            <a:endParaRPr lang="en-NZ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C</a:t>
            </a:r>
            <a:r>
              <a:rPr lang="en-NZ" dirty="0" smtClean="0"/>
              <a:t>hanges </a:t>
            </a:r>
            <a:r>
              <a:rPr lang="en-NZ" dirty="0"/>
              <a:t>to the way we travel </a:t>
            </a:r>
            <a:r>
              <a:rPr lang="en-NZ" dirty="0" smtClean="0"/>
              <a:t>– reducing </a:t>
            </a:r>
            <a:r>
              <a:rPr lang="en-NZ" dirty="0"/>
              <a:t>private car use </a:t>
            </a:r>
            <a:r>
              <a:rPr lang="en-NZ"/>
              <a:t>and </a:t>
            </a:r>
            <a:r>
              <a:rPr lang="en-NZ" smtClean="0"/>
              <a:t>increasing </a:t>
            </a:r>
            <a:r>
              <a:rPr lang="en-NZ" dirty="0"/>
              <a:t>walking, cycling and public </a:t>
            </a:r>
            <a:r>
              <a:rPr lang="en-NZ" smtClean="0"/>
              <a:t>transport.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Changes </a:t>
            </a:r>
            <a:r>
              <a:rPr lang="en-NZ" dirty="0"/>
              <a:t>to the behaviour of businesses to adopt more energy efficient practices. </a:t>
            </a:r>
            <a:endParaRPr lang="en-NZ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I</a:t>
            </a:r>
            <a:r>
              <a:rPr lang="en-NZ" dirty="0" smtClean="0"/>
              <a:t>n </a:t>
            </a:r>
            <a:r>
              <a:rPr lang="en-NZ" dirty="0"/>
              <a:t>recommending the first three budgets we have been cautious about how large a change we can expect.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There is also uncertainty around how fast technology will develop in the next 15 </a:t>
            </a:r>
            <a:r>
              <a:rPr lang="en-NZ" dirty="0" smtClean="0"/>
              <a:t>years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We </a:t>
            </a:r>
            <a:r>
              <a:rPr lang="en-NZ" dirty="0"/>
              <a:t>want to ensure that our emissions budgets can be met under a range of different possible circumstances</a:t>
            </a:r>
            <a:r>
              <a:rPr lang="en-NZ" dirty="0" smtClean="0"/>
              <a:t>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We </a:t>
            </a:r>
            <a:r>
              <a:rPr lang="en-NZ" dirty="0"/>
              <a:t>have proposed emissions budgets which are achievable using technologies that are available to use </a:t>
            </a:r>
            <a:r>
              <a:rPr lang="en-NZ" dirty="0" smtClean="0"/>
              <a:t>today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And </a:t>
            </a:r>
            <a:r>
              <a:rPr lang="en-NZ" dirty="0"/>
              <a:t>by relying on changes </a:t>
            </a:r>
            <a:r>
              <a:rPr lang="en-NZ" dirty="0" smtClean="0"/>
              <a:t>behaviours </a:t>
            </a:r>
            <a:r>
              <a:rPr lang="en-NZ" dirty="0"/>
              <a:t>which we think could reasonably occur over the next 15 years.</a:t>
            </a:r>
          </a:p>
          <a:p>
            <a:endParaRPr lang="en-NZ" dirty="0" smtClean="0"/>
          </a:p>
          <a:p>
            <a:r>
              <a:rPr lang="en-NZ" b="1" dirty="0"/>
              <a:t>Do you think our proposed emissions budgets and path to 2035 are both ambitious and achievable considering the potential for future behaviour and technology changes in the next 15 years? </a:t>
            </a:r>
          </a:p>
        </p:txBody>
      </p:sp>
    </p:spTree>
    <p:extLst>
      <p:ext uri="{BB962C8B-B14F-4D97-AF65-F5344CB8AC3E}">
        <p14:creationId xmlns:p14="http://schemas.microsoft.com/office/powerpoint/2010/main" val="1520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948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Office Theme</vt:lpstr>
      <vt:lpstr>1 - the pace of change</vt:lpstr>
      <vt:lpstr>1 - the pace of change continued</vt:lpstr>
      <vt:lpstr>2 - future generations</vt:lpstr>
      <vt:lpstr>3 - our contribution</vt:lpstr>
      <vt:lpstr>3 – our contribution continued</vt:lpstr>
      <vt:lpstr>4 - role and type of forests</vt:lpstr>
      <vt:lpstr>5 - policy priorities to reduce emissions</vt:lpstr>
      <vt:lpstr>6 - technology and behaviour change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1 - the pace of change</dc:title>
  <dc:creator>Dave Evans</dc:creator>
  <cp:lastModifiedBy>Dave Evans</cp:lastModifiedBy>
  <cp:revision>15</cp:revision>
  <dcterms:created xsi:type="dcterms:W3CDTF">2021-02-18T06:09:19Z</dcterms:created>
  <dcterms:modified xsi:type="dcterms:W3CDTF">2021-02-19T02:34:48Z</dcterms:modified>
</cp:coreProperties>
</file>